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58" r:id="rId7"/>
    <p:sldId id="262" r:id="rId8"/>
    <p:sldId id="269" r:id="rId9"/>
    <p:sldId id="278" r:id="rId10"/>
    <p:sldId id="307" r:id="rId11"/>
    <p:sldId id="305" r:id="rId12"/>
    <p:sldId id="285" r:id="rId13"/>
    <p:sldId id="281" r:id="rId14"/>
    <p:sldId id="282" r:id="rId15"/>
    <p:sldId id="289" r:id="rId16"/>
    <p:sldId id="283" r:id="rId17"/>
    <p:sldId id="290" r:id="rId18"/>
    <p:sldId id="298" r:id="rId19"/>
    <p:sldId id="292" r:id="rId20"/>
    <p:sldId id="308" r:id="rId21"/>
    <p:sldId id="273" r:id="rId22"/>
    <p:sldId id="299" r:id="rId23"/>
    <p:sldId id="300" r:id="rId24"/>
    <p:sldId id="301" r:id="rId25"/>
    <p:sldId id="303" r:id="rId26"/>
    <p:sldId id="304" r:id="rId27"/>
    <p:sldId id="306" r:id="rId28"/>
    <p:sldId id="261" r:id="rId29"/>
    <p:sldId id="286" r:id="rId30"/>
    <p:sldId id="287" r:id="rId31"/>
    <p:sldId id="297" r:id="rId32"/>
    <p:sldId id="266" r:id="rId33"/>
    <p:sldId id="288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Page" id="{584126E7-8124-4417-A412-1FBFB678C19B}">
          <p14:sldIdLst>
            <p14:sldId id="256"/>
          </p14:sldIdLst>
        </p14:section>
        <p14:section name="Agenda" id="{8505BD6D-2FE4-4E8D-A8C5-D9717892B257}">
          <p14:sldIdLst>
            <p14:sldId id="257"/>
          </p14:sldIdLst>
        </p14:section>
        <p14:section name="Project Recap" id="{5AF47D8E-CC20-4B7A-BF40-34A0E7C975F9}">
          <p14:sldIdLst>
            <p14:sldId id="258"/>
          </p14:sldIdLst>
        </p14:section>
        <p14:section name="Problem" id="{468033EF-9C8E-4769-BCC4-3E72F78F7689}">
          <p14:sldIdLst>
            <p14:sldId id="262"/>
          </p14:sldIdLst>
        </p14:section>
        <p14:section name="Meet the Team" id="{164901EA-536D-4D88-B626-A1D1B749CE5C}">
          <p14:sldIdLst>
            <p14:sldId id="269"/>
            <p14:sldId id="278"/>
          </p14:sldIdLst>
        </p14:section>
        <p14:section name="Process" id="{299D1DF3-5CD2-4882-94C2-7D70382FA2EC}">
          <p14:sldIdLst>
            <p14:sldId id="307"/>
          </p14:sldIdLst>
        </p14:section>
        <p14:section name="Data Engineering" id="{F6B9B99E-1C57-42A3-89D5-012786EE187E}">
          <p14:sldIdLst>
            <p14:sldId id="305"/>
            <p14:sldId id="285"/>
            <p14:sldId id="281"/>
            <p14:sldId id="282"/>
            <p14:sldId id="289"/>
            <p14:sldId id="283"/>
          </p14:sldIdLst>
        </p14:section>
        <p14:section name="Data Analytics" id="{B831C4B5-CC6D-43C0-BC69-6D9C32E8238A}">
          <p14:sldIdLst>
            <p14:sldId id="290"/>
            <p14:sldId id="298"/>
            <p14:sldId id="292"/>
            <p14:sldId id="308"/>
            <p14:sldId id="273"/>
            <p14:sldId id="299"/>
            <p14:sldId id="300"/>
            <p14:sldId id="301"/>
            <p14:sldId id="303"/>
          </p14:sldIdLst>
        </p14:section>
        <p14:section name="Machine Learning" id="{C4EDD16E-5E0C-42EC-9BA7-87D4DEB40180}">
          <p14:sldIdLst>
            <p14:sldId id="304"/>
            <p14:sldId id="306"/>
            <p14:sldId id="261"/>
            <p14:sldId id="286"/>
            <p14:sldId id="287"/>
          </p14:sldIdLst>
        </p14:section>
        <p14:section name="Business Benefit" id="{DA707B87-173A-4DE7-8EE7-FB63833BE1A1}">
          <p14:sldIdLst/>
        </p14:section>
        <p14:section name="Summary" id="{0264C494-DECE-4EE5-AE27-C2976CD0B369}">
          <p14:sldIdLst>
            <p14:sldId id="297"/>
            <p14:sldId id="266"/>
          </p14:sldIdLst>
        </p14:section>
        <p14:section name="Reference Links" id="{3693EE7B-4AD4-48D8-A932-314B9F398524}">
          <p14:sldIdLst>
            <p14:sldId id="288"/>
          </p14:sldIdLst>
        </p14:section>
        <p14:section name="Thank you (End)" id="{F6A62005-3EE4-4276-8ED4-33841525D7A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7" d="100"/>
          <a:sy n="67" d="100"/>
        </p:scale>
        <p:origin x="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cancer-research-analytics" TargetMode="External"/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660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CREATION OF ONLINE DATABASE USING MySQL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99" y="4824118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QUANTITATIVE CELL</a:t>
            </a:r>
            <a:r>
              <a:rPr lang="en-US" i="0" dirty="0">
                <a:solidFill>
                  <a:srgbClr val="000000"/>
                </a:solidFill>
                <a:effectLst/>
              </a:rPr>
              <a:t> ATTRIBUTES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6905-408A-A549-8C5A-8FFA386E6148}"/>
              </a:ext>
            </a:extLst>
          </p:cNvPr>
          <p:cNvSpPr txBox="1"/>
          <p:nvPr/>
        </p:nvSpPr>
        <p:spPr>
          <a:xfrm>
            <a:off x="617451" y="162255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radius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845A-5B36-F3CF-95AE-7A574E0D6854}"/>
              </a:ext>
            </a:extLst>
          </p:cNvPr>
          <p:cNvSpPr txBox="1"/>
          <p:nvPr/>
        </p:nvSpPr>
        <p:spPr>
          <a:xfrm>
            <a:off x="977537" y="2769665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texture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A4AA-0307-639D-0068-8064D16D2572}"/>
              </a:ext>
            </a:extLst>
          </p:cNvPr>
          <p:cNvSpPr txBox="1"/>
          <p:nvPr/>
        </p:nvSpPr>
        <p:spPr>
          <a:xfrm>
            <a:off x="748079" y="198959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53ED-5D58-E8EB-7EAF-3973CF627188}"/>
              </a:ext>
            </a:extLst>
          </p:cNvPr>
          <p:cNvSpPr txBox="1"/>
          <p:nvPr/>
        </p:nvSpPr>
        <p:spPr>
          <a:xfrm>
            <a:off x="866503" y="236902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371AF-8F23-4955-A4E1-99DA8AC1F7AA}"/>
              </a:ext>
            </a:extLst>
          </p:cNvPr>
          <p:cNvSpPr txBox="1"/>
          <p:nvPr/>
        </p:nvSpPr>
        <p:spPr>
          <a:xfrm>
            <a:off x="1089660" y="31232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smoothness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F11DC-9150-3964-F2DF-54DE60DCE506}"/>
              </a:ext>
            </a:extLst>
          </p:cNvPr>
          <p:cNvSpPr txBox="1"/>
          <p:nvPr/>
        </p:nvSpPr>
        <p:spPr>
          <a:xfrm>
            <a:off x="1201783" y="3487331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compactness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3230F-C660-E826-1DF6-E0320E397FF3}"/>
              </a:ext>
            </a:extLst>
          </p:cNvPr>
          <p:cNvSpPr txBox="1"/>
          <p:nvPr/>
        </p:nvSpPr>
        <p:spPr>
          <a:xfrm>
            <a:off x="1287494" y="385295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D0BB6-013B-F4FF-445F-57F72AAAB46C}"/>
              </a:ext>
            </a:extLst>
          </p:cNvPr>
          <p:cNvSpPr txBox="1"/>
          <p:nvPr/>
        </p:nvSpPr>
        <p:spPr>
          <a:xfrm>
            <a:off x="1363064" y="4207166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concave points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FD7D-3847-72CF-B032-3E0DC719897B}"/>
              </a:ext>
            </a:extLst>
          </p:cNvPr>
          <p:cNvSpPr txBox="1"/>
          <p:nvPr/>
        </p:nvSpPr>
        <p:spPr>
          <a:xfrm>
            <a:off x="1474642" y="4565432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symmetry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806F-30D6-F9C9-1729-2D6EE55C50A5}"/>
              </a:ext>
            </a:extLst>
          </p:cNvPr>
          <p:cNvSpPr txBox="1"/>
          <p:nvPr/>
        </p:nvSpPr>
        <p:spPr>
          <a:xfrm>
            <a:off x="1548665" y="4921973"/>
            <a:ext cx="4433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fractal dimension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B0102-E857-F9B3-E930-43FA548AEF32}"/>
              </a:ext>
            </a:extLst>
          </p:cNvPr>
          <p:cNvSpPr/>
          <p:nvPr/>
        </p:nvSpPr>
        <p:spPr>
          <a:xfrm>
            <a:off x="7228102" y="1124490"/>
            <a:ext cx="2879018" cy="186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COMPUTATIONAL ATTRIBUTES: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MEAN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STANDARD ERROR 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WORST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B4B463-13AE-6659-7C57-258144C7C740}"/>
              </a:ext>
            </a:extLst>
          </p:cNvPr>
          <p:cNvSpPr/>
          <p:nvPr/>
        </p:nvSpPr>
        <p:spPr>
          <a:xfrm>
            <a:off x="6210301" y="1538030"/>
            <a:ext cx="1017801" cy="3751021"/>
          </a:xfrm>
          <a:prstGeom prst="rightBrace">
            <a:avLst>
              <a:gd name="adj1" fmla="val 0"/>
              <a:gd name="adj2" fmla="val 13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9EE9F-017D-1803-B515-2482E7BE7EBF}"/>
              </a:ext>
            </a:extLst>
          </p:cNvPr>
          <p:cNvSpPr txBox="1"/>
          <p:nvPr/>
        </p:nvSpPr>
        <p:spPr>
          <a:xfrm>
            <a:off x="174919" y="1652918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7DF3B-9093-1039-DF97-BE4CD9B7E64A}"/>
              </a:ext>
            </a:extLst>
          </p:cNvPr>
          <p:cNvSpPr txBox="1"/>
          <p:nvPr/>
        </p:nvSpPr>
        <p:spPr>
          <a:xfrm>
            <a:off x="306692" y="2023470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A2DE83-9BFB-30CB-C3CB-2F6297D4EA22}"/>
              </a:ext>
            </a:extLst>
          </p:cNvPr>
          <p:cNvSpPr txBox="1"/>
          <p:nvPr/>
        </p:nvSpPr>
        <p:spPr>
          <a:xfrm>
            <a:off x="441702" y="2364807"/>
            <a:ext cx="43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0D12F-1758-E078-6D33-2FB5B82C37C0}"/>
              </a:ext>
            </a:extLst>
          </p:cNvPr>
          <p:cNvSpPr txBox="1"/>
          <p:nvPr/>
        </p:nvSpPr>
        <p:spPr>
          <a:xfrm>
            <a:off x="548211" y="2780357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CB560-5F83-B95E-DD1E-FE4524B9FA91}"/>
              </a:ext>
            </a:extLst>
          </p:cNvPr>
          <p:cNvSpPr txBox="1"/>
          <p:nvPr/>
        </p:nvSpPr>
        <p:spPr>
          <a:xfrm>
            <a:off x="670902" y="3132511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95CDC-0CDB-3D33-BB1F-D34B75AF72CA}"/>
              </a:ext>
            </a:extLst>
          </p:cNvPr>
          <p:cNvSpPr txBox="1"/>
          <p:nvPr/>
        </p:nvSpPr>
        <p:spPr>
          <a:xfrm>
            <a:off x="771659" y="3537976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1E602C-9F06-F0E6-7012-A4F60FB4E058}"/>
              </a:ext>
            </a:extLst>
          </p:cNvPr>
          <p:cNvSpPr txBox="1"/>
          <p:nvPr/>
        </p:nvSpPr>
        <p:spPr>
          <a:xfrm>
            <a:off x="853007" y="3875858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79F0D-8340-9EE6-408A-B213BF3C9466}"/>
              </a:ext>
            </a:extLst>
          </p:cNvPr>
          <p:cNvSpPr txBox="1"/>
          <p:nvPr/>
        </p:nvSpPr>
        <p:spPr>
          <a:xfrm>
            <a:off x="977537" y="4241650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625B92-CFCD-D060-489A-A710FBABA8B4}"/>
              </a:ext>
            </a:extLst>
          </p:cNvPr>
          <p:cNvSpPr txBox="1"/>
          <p:nvPr/>
        </p:nvSpPr>
        <p:spPr>
          <a:xfrm>
            <a:off x="1054643" y="4603021"/>
            <a:ext cx="3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70162-6831-D10E-2374-5D16A3751AB2}"/>
              </a:ext>
            </a:extLst>
          </p:cNvPr>
          <p:cNvSpPr txBox="1"/>
          <p:nvPr/>
        </p:nvSpPr>
        <p:spPr>
          <a:xfrm>
            <a:off x="1049348" y="4976082"/>
            <a:ext cx="59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360597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" grpId="0"/>
      <p:bldP spid="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B448D91-BC8D-105D-BF32-371B017C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74" y="902847"/>
            <a:ext cx="525807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96555" y="2604359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 dirty="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 dirty="0"/>
              <a:t>569</a:t>
            </a:r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22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3E33-5571-D742-B821-82AA26CA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223A-F5C5-4AED-86D5-D3E020CE828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10AC-7A99-9E43-1BD4-0C250DC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70B-BBDB-CE5F-210D-6ACFF61C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EF1B-8936-EEEE-A625-A5AEAC5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45" y="630824"/>
            <a:ext cx="5309710" cy="5596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69C9-32AA-384C-9F95-B355C1BBBC94}"/>
              </a:ext>
            </a:extLst>
          </p:cNvPr>
          <p:cNvSpPr/>
          <p:nvPr/>
        </p:nvSpPr>
        <p:spPr>
          <a:xfrm>
            <a:off x="1180056" y="906278"/>
            <a:ext cx="2640382" cy="127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 Diagnosis is split into Benign (B) and Malignant (M)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6A2B4-719C-09D2-C117-3C5008E435BF}"/>
              </a:ext>
            </a:extLst>
          </p:cNvPr>
          <p:cNvSpPr/>
          <p:nvPr/>
        </p:nvSpPr>
        <p:spPr>
          <a:xfrm>
            <a:off x="1180056" y="2687740"/>
            <a:ext cx="2640382" cy="1198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357 (62.7%) records/observations are captured for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enign cells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DDD9-1E2B-4DBD-A68A-17743637EB69}"/>
              </a:ext>
            </a:extLst>
          </p:cNvPr>
          <p:cNvSpPr/>
          <p:nvPr/>
        </p:nvSpPr>
        <p:spPr>
          <a:xfrm>
            <a:off x="1180056" y="4390998"/>
            <a:ext cx="2640382" cy="130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212 (37.3%) records/observations are captured for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</a:rPr>
              <a:t>alignant Cells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kern="1200" cap="all" spc="150" baseline="0" dirty="0">
                <a:latin typeface="+mj-lt"/>
                <a:ea typeface="+mj-ea"/>
                <a:cs typeface="+mj-cs"/>
              </a:rPr>
              <a:t>CORRELATION OF THE MEAN FEATURES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3B1-5790-6EB9-5D8E-919F9919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48" y="1358426"/>
            <a:ext cx="7303120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91226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DISTRIBUTION OF THE MEAN OF THE RADIUS, PERIMETER, AREA AND COMPACTNESS OF THE CELLS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3BB805B-A23B-2C12-738F-13C2A2ED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8" y="1096747"/>
            <a:ext cx="8183692" cy="519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7965D-A73A-8B0D-5FEE-A8C67A1E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801" y="4406164"/>
            <a:ext cx="3277027" cy="18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11598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 OF THE MEAN OF THE TEXTURE, SMOOTHNESS, SYMMETRY AND FRACTAL DIMENSION OF THE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BF5D6-9C2D-6A86-E0E1-CBD08A02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7" y="1096747"/>
            <a:ext cx="7976933" cy="5170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71271-5605-5063-BC3B-FF377D4A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466323"/>
            <a:ext cx="3100133" cy="18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5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11598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 OF THE MEAN OF THE CONCAVITY AND CONCAVE POINTS OF THE CELLS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773AE-AAA8-73AD-1161-FB28946A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47" y="1096747"/>
            <a:ext cx="54292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7D59B0-3199-67AD-D00A-671BE88B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52" y="4610101"/>
            <a:ext cx="3384601" cy="15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87D73D-A3FD-58F7-4EF2-2625B494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48840"/>
            <a:ext cx="5074920" cy="171553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FD36-A88A-D1C9-43E6-96BCF2B69D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CA1D-200D-247D-7F13-675C21CA42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5999-36E2-F95A-5238-94863FB67A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A6A9895-C1E4-24D8-39CB-64C43939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80" y="1516212"/>
            <a:ext cx="4540439" cy="345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23BF4-7420-FEE8-E299-89C2B475ECFF}"/>
              </a:ext>
            </a:extLst>
          </p:cNvPr>
          <p:cNvSpPr txBox="1"/>
          <p:nvPr/>
        </p:nvSpPr>
        <p:spPr>
          <a:xfrm>
            <a:off x="4322613" y="4970897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4A6E0-FC04-6010-D28B-7C5818B76617}"/>
              </a:ext>
            </a:extLst>
          </p:cNvPr>
          <p:cNvSpPr txBox="1"/>
          <p:nvPr/>
        </p:nvSpPr>
        <p:spPr>
          <a:xfrm>
            <a:off x="7115473" y="4970897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134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272733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E7E35D-8F94-5A77-6B71-9B694AB0BFE2}"/>
              </a:ext>
            </a:extLst>
          </p:cNvPr>
          <p:cNvSpPr/>
          <p:nvPr/>
        </p:nvSpPr>
        <p:spPr>
          <a:xfrm>
            <a:off x="838200" y="1819127"/>
            <a:ext cx="10290048" cy="527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C13F191-2B34-C4D3-09E3-C9260DE59A9D}"/>
              </a:ext>
            </a:extLst>
          </p:cNvPr>
          <p:cNvSpPr/>
          <p:nvPr/>
        </p:nvSpPr>
        <p:spPr>
          <a:xfrm>
            <a:off x="1866848" y="1587139"/>
            <a:ext cx="7973568" cy="5836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Improved Patient Outcome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C2BE6-C6D4-B75B-573B-A454DC4938A0}"/>
              </a:ext>
            </a:extLst>
          </p:cNvPr>
          <p:cNvSpPr/>
          <p:nvPr/>
        </p:nvSpPr>
        <p:spPr>
          <a:xfrm>
            <a:off x="838200" y="2572917"/>
            <a:ext cx="10290048" cy="578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A533E2-05D8-710C-6091-3A8B33839982}"/>
              </a:ext>
            </a:extLst>
          </p:cNvPr>
          <p:cNvSpPr/>
          <p:nvPr/>
        </p:nvSpPr>
        <p:spPr>
          <a:xfrm>
            <a:off x="1844040" y="2423711"/>
            <a:ext cx="7973568" cy="5836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Increased efficiency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8FA03-E92C-FD4F-29D2-EB5A3E5ED035}"/>
              </a:ext>
            </a:extLst>
          </p:cNvPr>
          <p:cNvSpPr/>
          <p:nvPr/>
        </p:nvSpPr>
        <p:spPr>
          <a:xfrm>
            <a:off x="838200" y="3376295"/>
            <a:ext cx="10290048" cy="536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77C0610-5BD7-617F-905D-08D82336B3B6}"/>
              </a:ext>
            </a:extLst>
          </p:cNvPr>
          <p:cNvSpPr/>
          <p:nvPr/>
        </p:nvSpPr>
        <p:spPr>
          <a:xfrm>
            <a:off x="1866848" y="3200545"/>
            <a:ext cx="8049768" cy="5836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Reduced healthcare costs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5649F-C9BB-CCDE-B071-7616F065048F}"/>
              </a:ext>
            </a:extLst>
          </p:cNvPr>
          <p:cNvSpPr/>
          <p:nvPr/>
        </p:nvSpPr>
        <p:spPr>
          <a:xfrm>
            <a:off x="838200" y="4088428"/>
            <a:ext cx="10290048" cy="5747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226DA1-BA00-53A8-DDD1-1C0DFFB88C08}"/>
              </a:ext>
            </a:extLst>
          </p:cNvPr>
          <p:cNvSpPr/>
          <p:nvPr/>
        </p:nvSpPr>
        <p:spPr>
          <a:xfrm>
            <a:off x="1866848" y="3939222"/>
            <a:ext cx="8049768" cy="5836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Improved patient experience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AB239D-53CF-397C-E78D-02C3F4F754C2}"/>
              </a:ext>
            </a:extLst>
          </p:cNvPr>
          <p:cNvSpPr/>
          <p:nvPr/>
        </p:nvSpPr>
        <p:spPr>
          <a:xfrm>
            <a:off x="838200" y="4791720"/>
            <a:ext cx="10290048" cy="574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759B979-B309-DB46-430B-CA326832F43D}"/>
              </a:ext>
            </a:extLst>
          </p:cNvPr>
          <p:cNvSpPr/>
          <p:nvPr/>
        </p:nvSpPr>
        <p:spPr>
          <a:xfrm>
            <a:off x="1866848" y="4642514"/>
            <a:ext cx="8049768" cy="5836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Competitive edge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C53920-5864-4DBE-C9FB-E25412B42CAA}"/>
              </a:ext>
            </a:extLst>
          </p:cNvPr>
          <p:cNvSpPr/>
          <p:nvPr/>
        </p:nvSpPr>
        <p:spPr>
          <a:xfrm>
            <a:off x="838200" y="5495012"/>
            <a:ext cx="10290048" cy="6855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7B185B-8427-11BC-A63C-3FF5835D331F}"/>
              </a:ext>
            </a:extLst>
          </p:cNvPr>
          <p:cNvSpPr/>
          <p:nvPr/>
        </p:nvSpPr>
        <p:spPr>
          <a:xfrm>
            <a:off x="1866848" y="5345806"/>
            <a:ext cx="8049768" cy="5836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4757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82997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Dashboard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400" b="1" dirty="0">
                <a:solidFill>
                  <a:schemeClr val="bg1"/>
                </a:solidFill>
              </a:rPr>
              <a:t>the accuracy of cancer diagnosis and prognosis</a:t>
            </a:r>
            <a:r>
              <a:rPr lang="en-US" sz="24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4503"/>
            <a:ext cx="8421688" cy="507998"/>
          </a:xfrm>
        </p:spPr>
        <p:txBody>
          <a:bodyPr anchor="ctr"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0172" y="6353568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188778-0F09-504B-B195-2F7F874E33AF}"/>
              </a:ext>
            </a:extLst>
          </p:cNvPr>
          <p:cNvCxnSpPr>
            <a:cxnSpLocks/>
          </p:cNvCxnSpPr>
          <p:nvPr/>
        </p:nvCxnSpPr>
        <p:spPr>
          <a:xfrm>
            <a:off x="2407447" y="0"/>
            <a:ext cx="4198732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D53F45-4713-FCD0-8D68-8C1EE36BE3D8}"/>
              </a:ext>
            </a:extLst>
          </p:cNvPr>
          <p:cNvSpPr txBox="1"/>
          <p:nvPr/>
        </p:nvSpPr>
        <p:spPr>
          <a:xfrm>
            <a:off x="1200150" y="1479551"/>
            <a:ext cx="86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1.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DF17F0-496E-4C3A-E99C-4B9B6C490D6A}"/>
              </a:ext>
            </a:extLst>
          </p:cNvPr>
          <p:cNvCxnSpPr/>
          <p:nvPr/>
        </p:nvCxnSpPr>
        <p:spPr>
          <a:xfrm>
            <a:off x="5448300" y="217908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462D42-FE42-33AD-3FAB-8BFB4130CF2F}"/>
              </a:ext>
            </a:extLst>
          </p:cNvPr>
          <p:cNvCxnSpPr/>
          <p:nvPr/>
        </p:nvCxnSpPr>
        <p:spPr>
          <a:xfrm>
            <a:off x="6010275" y="217908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F65AB0-EE93-A22F-11FE-5E5BB79AD6CA}"/>
              </a:ext>
            </a:extLst>
          </p:cNvPr>
          <p:cNvCxnSpPr>
            <a:cxnSpLocks/>
          </p:cNvCxnSpPr>
          <p:nvPr/>
        </p:nvCxnSpPr>
        <p:spPr>
          <a:xfrm>
            <a:off x="2139550" y="1683750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D6361F-1C0F-C76F-B23C-029CDE2EA999}"/>
              </a:ext>
            </a:extLst>
          </p:cNvPr>
          <p:cNvSpPr txBox="1"/>
          <p:nvPr/>
        </p:nvSpPr>
        <p:spPr>
          <a:xfrm>
            <a:off x="3948112" y="1479551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Problem Understanding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8DA99-19CC-7DC6-7EC6-6D037AF67BD6}"/>
              </a:ext>
            </a:extLst>
          </p:cNvPr>
          <p:cNvSpPr txBox="1"/>
          <p:nvPr/>
        </p:nvSpPr>
        <p:spPr>
          <a:xfrm>
            <a:off x="2115738" y="2457947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3.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807C40-5CD8-D32A-0877-6B39D29955F5}"/>
              </a:ext>
            </a:extLst>
          </p:cNvPr>
          <p:cNvCxnSpPr/>
          <p:nvPr/>
        </p:nvCxnSpPr>
        <p:spPr>
          <a:xfrm>
            <a:off x="2572938" y="2158366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06C23D-B52A-3DA0-4BE8-E138A93C0E16}"/>
              </a:ext>
            </a:extLst>
          </p:cNvPr>
          <p:cNvSpPr txBox="1"/>
          <p:nvPr/>
        </p:nvSpPr>
        <p:spPr>
          <a:xfrm>
            <a:off x="4517226" y="1967608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EE3D5-D0F5-B99A-A83C-43D0C69F3FB6}"/>
              </a:ext>
            </a:extLst>
          </p:cNvPr>
          <p:cNvSpPr txBox="1"/>
          <p:nvPr/>
        </p:nvSpPr>
        <p:spPr>
          <a:xfrm>
            <a:off x="1752600" y="1967608"/>
            <a:ext cx="923925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2.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ABF0B3-C0E8-5931-58FA-7A990271243E}"/>
              </a:ext>
            </a:extLst>
          </p:cNvPr>
          <p:cNvCxnSpPr/>
          <p:nvPr/>
        </p:nvCxnSpPr>
        <p:spPr>
          <a:xfrm>
            <a:off x="2933700" y="2634311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FAB464-710B-F9E7-D5C7-907216929AE3}"/>
              </a:ext>
            </a:extLst>
          </p:cNvPr>
          <p:cNvSpPr txBox="1"/>
          <p:nvPr/>
        </p:nvSpPr>
        <p:spPr>
          <a:xfrm>
            <a:off x="4891087" y="244964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Database and Load Data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5C17E-959C-598C-6CD7-D1E148618CF0}"/>
              </a:ext>
            </a:extLst>
          </p:cNvPr>
          <p:cNvSpPr txBox="1"/>
          <p:nvPr/>
        </p:nvSpPr>
        <p:spPr>
          <a:xfrm>
            <a:off x="2445549" y="2946452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4.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719220-E875-2054-82FE-4B47BE0299CF}"/>
              </a:ext>
            </a:extLst>
          </p:cNvPr>
          <p:cNvCxnSpPr/>
          <p:nvPr/>
        </p:nvCxnSpPr>
        <p:spPr>
          <a:xfrm>
            <a:off x="3276600" y="3129968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B71A6F-7555-E2AA-DCB2-86DE9763BD9D}"/>
              </a:ext>
            </a:extLst>
          </p:cNvPr>
          <p:cNvSpPr txBox="1"/>
          <p:nvPr/>
        </p:nvSpPr>
        <p:spPr>
          <a:xfrm>
            <a:off x="5258096" y="291271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Modelling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F85BAF-F17A-B44C-3FA3-E4F7486517EB}"/>
              </a:ext>
            </a:extLst>
          </p:cNvPr>
          <p:cNvSpPr txBox="1"/>
          <p:nvPr/>
        </p:nvSpPr>
        <p:spPr>
          <a:xfrm>
            <a:off x="3228975" y="3885099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6.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CB55AB-A1A0-28E8-F343-82C1964D048B}"/>
              </a:ext>
            </a:extLst>
          </p:cNvPr>
          <p:cNvCxnSpPr/>
          <p:nvPr/>
        </p:nvCxnSpPr>
        <p:spPr>
          <a:xfrm>
            <a:off x="3662357" y="3601747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B6C59D-FC50-55BD-BF1D-5F95D1D0BFED}"/>
              </a:ext>
            </a:extLst>
          </p:cNvPr>
          <p:cNvSpPr txBox="1"/>
          <p:nvPr/>
        </p:nvSpPr>
        <p:spPr>
          <a:xfrm>
            <a:off x="5631952" y="338370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 &amp; Visualization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19E5CA-CC27-5F80-0BE0-B6989ACF4143}"/>
              </a:ext>
            </a:extLst>
          </p:cNvPr>
          <p:cNvSpPr txBox="1"/>
          <p:nvPr/>
        </p:nvSpPr>
        <p:spPr>
          <a:xfrm>
            <a:off x="2819400" y="3400735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5.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573431-543E-4CFA-C52E-BB58C43FB43B}"/>
              </a:ext>
            </a:extLst>
          </p:cNvPr>
          <p:cNvCxnSpPr/>
          <p:nvPr/>
        </p:nvCxnSpPr>
        <p:spPr>
          <a:xfrm>
            <a:off x="4038600" y="4102921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DA90BF-A892-FA38-5E5F-91C95E1B418E}"/>
              </a:ext>
            </a:extLst>
          </p:cNvPr>
          <p:cNvSpPr txBox="1"/>
          <p:nvPr/>
        </p:nvSpPr>
        <p:spPr>
          <a:xfrm>
            <a:off x="6018612" y="3889651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insights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4F41E6-01EA-777E-F0D6-80371979D217}"/>
              </a:ext>
            </a:extLst>
          </p:cNvPr>
          <p:cNvSpPr txBox="1"/>
          <p:nvPr/>
        </p:nvSpPr>
        <p:spPr>
          <a:xfrm>
            <a:off x="3614732" y="4396526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7.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C2FD5E-B096-7FAB-BE95-81C2053ABE62}"/>
              </a:ext>
            </a:extLst>
          </p:cNvPr>
          <p:cNvCxnSpPr/>
          <p:nvPr/>
        </p:nvCxnSpPr>
        <p:spPr>
          <a:xfrm>
            <a:off x="4437462" y="4640125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1C4793-896B-E3DF-EFB4-7C8FF8C5FD45}"/>
              </a:ext>
            </a:extLst>
          </p:cNvPr>
          <p:cNvSpPr txBox="1"/>
          <p:nvPr/>
        </p:nvSpPr>
        <p:spPr>
          <a:xfrm>
            <a:off x="6372225" y="4431001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172303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21" grpId="0"/>
      <p:bldP spid="22" grpId="0"/>
      <p:bldP spid="24" grpId="0"/>
      <p:bldP spid="25" grpId="0"/>
      <p:bldP spid="27" grpId="0"/>
      <p:bldP spid="28" grpId="0"/>
      <p:bldP spid="30" grpId="0"/>
      <p:bldP spid="31" grpId="0"/>
      <p:bldP spid="33" grpId="0"/>
      <p:bldP spid="34" grpId="0"/>
      <p:bldP spid="36" grpId="0"/>
      <p:bldP spid="37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AEFF9F-BFB4-3B6C-7AC2-3D30225B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345" y="2148840"/>
            <a:ext cx="4631575" cy="1715531"/>
          </a:xfrm>
        </p:spPr>
        <p:txBody>
          <a:bodyPr/>
          <a:lstStyle/>
          <a:p>
            <a:r>
              <a:rPr lang="en-US" dirty="0"/>
              <a:t>DATA ENGINEERING     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9776EB-1C85-C7E2-8EE2-E11C62DFBC7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5D388C46-9376-4F7D-AC91-A1AF12AA277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B06C54-CCD4-4902-E833-41156BCC92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15338" y="6356350"/>
            <a:ext cx="377666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AAC25F-926C-E36D-5887-DD09C7EBAB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9075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2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4" y="1364458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406106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820195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4839</TotalTime>
  <Words>682</Words>
  <Application>Microsoft Office PowerPoint</Application>
  <PresentationFormat>Widescreen</PresentationFormat>
  <Paragraphs>224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Helvetica Neue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     </vt:lpstr>
      <vt:lpstr>DATA SOURCE</vt:lpstr>
      <vt:lpstr>PowerPoint Presentation</vt:lpstr>
      <vt:lpstr>PowerPoint Presentation</vt:lpstr>
      <vt:lpstr>Accessing the online database via MySQL IDE</vt:lpstr>
      <vt:lpstr>PowerPoint Presentation</vt:lpstr>
      <vt:lpstr>DATA Analytics</vt:lpstr>
      <vt:lpstr>QUANTITATIVE CELL ATTRIBUTES</vt:lpstr>
      <vt:lpstr>Features</vt:lpstr>
      <vt:lpstr>INSIGHTS</vt:lpstr>
      <vt:lpstr>PowerPoint Presentation</vt:lpstr>
      <vt:lpstr>CORRELATION OF THE MEAN FEATURES</vt:lpstr>
      <vt:lpstr>DISTRIBUTION OF THE MEAN OF THE RADIUS, PERIMETER, AREA AND COMPACTNESS OF THE CELLS</vt:lpstr>
      <vt:lpstr>DISTRIBUTION OF THE MEAN OF THE TEXTURE, SMOOTHNESS, SYMMETRY AND FRACTAL DIMENSION OF THE CELLS</vt:lpstr>
      <vt:lpstr>DISTRIBUTION OF THE MEAN OF THE CONCAVITY AND CONCAVE POINTS OF THE CELLS</vt:lpstr>
      <vt:lpstr>MACHINE learning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John Alabi (COMENERGY)</cp:lastModifiedBy>
  <cp:revision>29</cp:revision>
  <dcterms:created xsi:type="dcterms:W3CDTF">2023-01-10T19:04:33Z</dcterms:created>
  <dcterms:modified xsi:type="dcterms:W3CDTF">2023-01-30T09:24:01Z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